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S Hu"/>
  <p:cmAuthor clrIdx="1" id="1" initials="" lastIdx="7" name="Dylan Y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我觉得这个可以删掉, 或者你截图放到上面那个slide的右边?</p:text>
  </p:cm>
  <p:cm authorId="1" idx="1">
    <p:pos x="6000" y="100"/>
    <p:text>Replaced with Actor?</p:text>
  </p:cm>
  <p:cm authorId="1" idx="2">
    <p:pos x="6000" y="200"/>
    <p:text>More</p:text>
  </p:cm>
  <p:cm authorId="1" idx="3">
    <p:pos x="6000" y="300"/>
    <p:text>explain more</p:text>
  </p:cm>
  <p:cm authorId="1" idx="4">
    <p:pos x="6000" y="400"/>
    <p:text>pattern matching more</p:text>
  </p:cm>
  <p:cm authorId="1" idx="5">
    <p:pos x="6000" y="500"/>
    <p:text>Any explaination</p:text>
  </p:cm>
  <p:cm authorId="1" idx="6">
    <p:pos x="6000" y="600"/>
    <p:text>-&gt;</p:text>
  </p:cm>
  <p:cm authorId="1" idx="7">
    <p:pos x="6000" y="700"/>
    <p:text>"Singleton"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center was found on March 2016.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Coursera 共开放4门scala + 1门capstone project课程， 完成后授予coursera scala mini degree。 开课频率： 每两周新开一期课程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586E75"/>
                </a:solidFill>
                <a:highlight>
                  <a:srgbClr val="FFFFFF"/>
                </a:highlight>
              </a:rPr>
              <a:t>Scalable means that Scala grows with you. You can play with it by typing one-line expressions and observing the results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twitter.github.io/effectivescala/#Functiona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ocs.scala-lang.org/style/" TargetMode="External"/><Relationship Id="rId4" Type="http://schemas.openxmlformats.org/officeDocument/2006/relationships/hyperlink" Target="https://github.com/databricks/scala-style-guide" TargetMode="External"/><Relationship Id="rId9" Type="http://schemas.openxmlformats.org/officeDocument/2006/relationships/hyperlink" Target="http://www.lihaoyi.com/post/StrategicScalaStylePrincipleofLeastPower.html" TargetMode="External"/><Relationship Id="rId5" Type="http://schemas.openxmlformats.org/officeDocument/2006/relationships/hyperlink" Target="http://www.lihaoyi.com/post/StrategicScalaStylePrincipleofLeastPower.html" TargetMode="External"/><Relationship Id="rId6" Type="http://schemas.openxmlformats.org/officeDocument/2006/relationships/hyperlink" Target="http://twitter.github.io/effectivescala/" TargetMode="External"/><Relationship Id="rId7" Type="http://schemas.openxmlformats.org/officeDocument/2006/relationships/hyperlink" Target="http://docs.scala-lang.org/style/" TargetMode="External"/><Relationship Id="rId8" Type="http://schemas.openxmlformats.org/officeDocument/2006/relationships/hyperlink" Target="https://github.com/databricks/scala-style-gui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7" Type="http://schemas.openxmlformats.org/officeDocument/2006/relationships/image" Target="../media/image0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lightbend.com/activator/templates" TargetMode="External"/><Relationship Id="rId4" Type="http://schemas.openxmlformats.org/officeDocument/2006/relationships/image" Target="../media/image0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playframework.com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playframework.com/documentation/2.5.x/ScalaTestingWithScalaTes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scala-exercises.47deg.com/" TargetMode="External"/><Relationship Id="rId4" Type="http://schemas.openxmlformats.org/officeDocument/2006/relationships/hyperlink" Target="https://twitter.github.io/scala_school/" TargetMode="External"/><Relationship Id="rId5" Type="http://schemas.openxmlformats.org/officeDocument/2006/relationships/hyperlink" Target="http://scalapuzzlers.com/" TargetMode="External"/><Relationship Id="rId6" Type="http://schemas.openxmlformats.org/officeDocument/2006/relationships/hyperlink" Target="http://www.scala-tour.com/#/welcome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trending?l=scala&amp;since=monthly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lauris/awesome-scala" TargetMode="External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scala-js.org/" TargetMode="External"/><Relationship Id="rId4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scalafiddle.net/" TargetMode="External"/><Relationship Id="rId4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typelevel.org/" TargetMode="External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typelevel.org/" TargetMode="External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typelevel.org/" TargetMode="External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 &amp;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Play Framework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10197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Dylan Yang (D.Y.)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Collections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200" y="1258287"/>
            <a:ext cx="651510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311700" y="1206225"/>
            <a:ext cx="44265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All collections are </a:t>
            </a:r>
            <a:r>
              <a:rPr b="1" lang="en" sz="1800"/>
              <a:t>immutable</a:t>
            </a:r>
            <a:r>
              <a:rPr lang="en" sz="1800"/>
              <a:t> in Scala by default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 Basics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Variables and Values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Functions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Scala Collections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Traits and Classes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Features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Case Class and Pattern Match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Futures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Implicit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00550" y="4872075"/>
            <a:ext cx="8837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CCCCCC"/>
                </a:solidFill>
              </a:rPr>
              <a:t>Reference: </a:t>
            </a:r>
            <a:r>
              <a:rPr lang="en" sz="800">
                <a:solidFill>
                  <a:srgbClr val="CCCCCC"/>
                </a:solidFill>
                <a:highlight>
                  <a:srgbClr val="FFFFFF"/>
                </a:highlight>
                <a:hlinkClick r:id="rId3"/>
              </a:rPr>
              <a:t>http://twitter.github.io/effectivescala/#Functional</a:t>
            </a:r>
            <a:r>
              <a:rPr lang="en" sz="800">
                <a:solidFill>
                  <a:srgbClr val="CCCCCC"/>
                </a:solidFill>
                <a:highlight>
                  <a:srgbClr val="FFFFFF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Advanced Features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Class and Pattern Match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Futures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Implicit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Advanced Features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Class and Pattern Match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Futures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Implicit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319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features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027025"/>
            <a:ext cx="8520600" cy="37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Actors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Annotations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For Comprehensions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Generics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Lazy evaluation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Partial Applied Function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Call by Name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Curry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Etc…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Pitfalls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Bad	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Heavy in concepts and keywords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Implicits, for comprehensions, lazy, case class, partially applied functions, :/, ~&gt;, :: etc.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Steep learning curve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Coding style: functional v.s. Non-functional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Syntactic Diabetes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Backward Compatibility Issues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Syntactic Diabetes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190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tuples = List((1, 345), (3, 42), (5, 432))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ids = tuples.map(_._1)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ids = tuples.map( tuple =&gt; tuple._1)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ids = tuples.map{ tuple =&gt; tuple._1}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ids = tuples.map(t =&gt; t match { case (id, value) =&gt; id})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val ids = tuples.map(_ match {case (id, value) =&gt; id })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val ids = tuples.map { case (id, _) =&gt; id}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235500" y="3446175"/>
            <a:ext cx="8520600" cy="12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Too many ways</a:t>
            </a:r>
            <a:r>
              <a:rPr lang="en"/>
              <a:t> to write the same thing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b="1" lang="en"/>
              <a:t>Short</a:t>
            </a:r>
            <a:r>
              <a:rPr lang="en"/>
              <a:t> v.s. </a:t>
            </a:r>
            <a:r>
              <a:rPr b="1" lang="en"/>
              <a:t>readable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Advanced features</a:t>
            </a:r>
            <a:r>
              <a:rPr lang="en"/>
              <a:t> getting in the way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 Guides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basic: </a:t>
            </a:r>
            <a:r>
              <a:rPr lang="en" u="sng">
                <a:solidFill>
                  <a:schemeClr val="hlink"/>
                </a:solidFill>
                <a:hlinkClick r:id="rId3"/>
              </a:rPr>
              <a:t>Official Scala-Lang Guide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conservative: </a:t>
            </a:r>
            <a:r>
              <a:rPr lang="en" u="sng">
                <a:solidFill>
                  <a:schemeClr val="hlink"/>
                </a:solidFill>
                <a:hlinkClick r:id="rId4"/>
              </a:rPr>
              <a:t>Databricks’ Scala Style Guide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practical:  </a:t>
            </a:r>
            <a:r>
              <a:rPr lang="en" u="sng">
                <a:solidFill>
                  <a:schemeClr val="hlink"/>
                </a:solidFill>
                <a:hlinkClick r:id="rId5"/>
              </a:rPr>
              <a:t>Strategic Scala Style by Haoyi Li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The effective: </a:t>
            </a:r>
            <a:r>
              <a:rPr lang="en" u="sng">
                <a:solidFill>
                  <a:schemeClr val="hlink"/>
                </a:solidFill>
              </a:rPr>
              <a:t>Twitter </a:t>
            </a:r>
            <a:r>
              <a:rPr lang="en" u="sng">
                <a:solidFill>
                  <a:schemeClr val="hlink"/>
                </a:solidFill>
                <a:hlinkClick r:id="rId6"/>
              </a:rPr>
              <a:t>Scala Development Best Practice 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Your team’s own style guides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00550" y="4703625"/>
            <a:ext cx="8837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D9D9D9"/>
                </a:solidFill>
              </a:rPr>
              <a:t>Reference: </a:t>
            </a:r>
            <a:r>
              <a:rPr lang="en" sz="800" u="sng">
                <a:solidFill>
                  <a:srgbClr val="D9D9D9"/>
                </a:solidFill>
                <a:hlinkClick r:id="rId7"/>
              </a:rPr>
              <a:t>http://docs.scala-lang.org/style/</a:t>
            </a:r>
            <a:r>
              <a:rPr lang="en" sz="800">
                <a:solidFill>
                  <a:srgbClr val="D9D9D9"/>
                </a:solidFill>
              </a:rPr>
              <a:t>, </a:t>
            </a:r>
            <a:r>
              <a:rPr lang="en" sz="800" u="sng">
                <a:solidFill>
                  <a:srgbClr val="D9D9D9"/>
                </a:solidFill>
                <a:hlinkClick r:id="rId8"/>
              </a:rPr>
              <a:t>https://github.com/databricks/scala-style-guide</a:t>
            </a:r>
            <a:r>
              <a:rPr lang="en" sz="800">
                <a:solidFill>
                  <a:srgbClr val="D9D9D9"/>
                </a:solidFill>
              </a:rPr>
              <a:t>, </a:t>
            </a:r>
            <a:r>
              <a:rPr lang="en" sz="800" u="sng">
                <a:solidFill>
                  <a:srgbClr val="D9D9D9"/>
                </a:solidFill>
                <a:hlinkClick r:id="rId9"/>
              </a:rPr>
              <a:t>http://www.lihaoyi.com/post/StrategicScalaStylePrincipleofLeastPower.html</a:t>
            </a:r>
            <a:r>
              <a:rPr lang="en" sz="800">
                <a:solidFill>
                  <a:srgbClr val="D9D9D9"/>
                </a:solidFill>
              </a:rPr>
              <a:t>, http://twitter.github.io/effectivescala/ 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What’s Scala?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Features of Scala: the good, the bad and the ugly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Play Framework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Scala Community &amp; Resources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Play Framework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 Plays?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8" y="1054747"/>
            <a:ext cx="7375066" cy="40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2678224" cy="13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15850" y="1368550"/>
            <a:ext cx="79491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Play Framework</a:t>
            </a:r>
            <a:r>
              <a:rPr lang="en" sz="240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</a:t>
            </a:r>
            <a:r>
              <a:rPr b="1" lang="en" sz="2400"/>
              <a:t>full-stack</a:t>
            </a:r>
            <a:r>
              <a:rPr lang="en" sz="2400"/>
              <a:t> framework for creating </a:t>
            </a:r>
            <a:r>
              <a:rPr b="1" lang="en" sz="2400"/>
              <a:t>scalable</a:t>
            </a:r>
            <a:r>
              <a:rPr lang="en" sz="2400"/>
              <a:t>, </a:t>
            </a:r>
            <a:r>
              <a:rPr b="1" lang="en" sz="2400"/>
              <a:t>asynchronous</a:t>
            </a:r>
            <a:r>
              <a:rPr lang="en" sz="2400"/>
              <a:t> web services and applications </a:t>
            </a:r>
            <a:r>
              <a:rPr b="1" lang="en" sz="2400"/>
              <a:t>fast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Play?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3100" y="4844625"/>
            <a:ext cx="8520600" cy="23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D9D9D9"/>
                </a:solidFill>
              </a:rPr>
              <a:t>SOURCE: Play for Java by Nicolas Leroux and Sietse de Kaper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49" y="1124524"/>
            <a:ext cx="6299199" cy="341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758350" y="1124575"/>
            <a:ext cx="2301600" cy="3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Simple</a:t>
            </a:r>
            <a:r>
              <a:rPr lang="en">
                <a:solidFill>
                  <a:schemeClr val="dk1"/>
                </a:solidFill>
              </a:rPr>
              <a:t>: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Rapid development and iteration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Container-less Asynchronous &amp; Non-blocking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Supports Scala &amp; Java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Open-source!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More features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RESTful by default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Supports asset compilers for CoffeeScript, Less, etc..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JSON is a first class citizen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WebSocket and other HTTP Streaming Support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+ Libraries and tools from the JVM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+ Web ecosystems (Angular.js, Ember.js, JPA...)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Play Service in Action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306750" y="1027075"/>
            <a:ext cx="8530500" cy="37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9782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app   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sources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assets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Compiled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asset sources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stylesheets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Typically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LESS CSS sources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javascripts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Typically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CoffeeScript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sources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controllers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controllers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models 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business layer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views 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Templates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build.sbt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Application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build script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conf  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Configurations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files </a:t>
            </a: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other non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compiled resources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on classpath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application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conf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Main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configuration file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routes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Routes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definition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assets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stylesheets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CSS files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javascripts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Javascript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files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images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Image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files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project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sbt configuration files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build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properties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Marker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sbt project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└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plugins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sbt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sbt plugins including the declaration </a:t>
            </a: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Play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itself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lib   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Unmanaged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libraries dependencies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logs  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Logs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folder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target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050">
                <a:solidFill>
                  <a:srgbClr val="6600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Generated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stuff</a:t>
            </a:r>
            <a:b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050">
                <a:solidFill>
                  <a:srgbClr val="FF0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test 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    </a:t>
            </a:r>
            <a:r>
              <a:rPr lang="en" sz="1050">
                <a:solidFill>
                  <a:srgbClr val="6666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→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source folder </a:t>
            </a: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unit </a:t>
            </a:r>
            <a:r>
              <a:rPr lang="en" sz="1050">
                <a:solidFill>
                  <a:srgbClr val="000088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or</a:t>
            </a:r>
            <a:r>
              <a:rPr lang="en" sz="1050">
                <a:solidFill>
                  <a:schemeClr val="dk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functional tests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Layout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Life cycle of a Request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410" y="1017725"/>
            <a:ext cx="5776085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162" y="1101750"/>
            <a:ext cx="69246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574" y="1263124"/>
            <a:ext cx="2728350" cy="457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 flipH="1" rot="10800000">
            <a:off x="6884550" y="1684050"/>
            <a:ext cx="1935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8" name="Shape 2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371" y="2624375"/>
            <a:ext cx="1288153" cy="45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Shape 219"/>
          <p:cNvCxnSpPr>
            <a:endCxn id="218" idx="1"/>
          </p:cNvCxnSpPr>
          <p:nvPr/>
        </p:nvCxnSpPr>
        <p:spPr>
          <a:xfrm flipH="1" rot="10800000">
            <a:off x="6395171" y="2853200"/>
            <a:ext cx="934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9386" y="3003075"/>
            <a:ext cx="1464488" cy="45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 flipH="1" rot="10800000">
            <a:off x="6691100" y="3234125"/>
            <a:ext cx="9432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2" name="Shape 222"/>
          <p:cNvCxnSpPr/>
          <p:nvPr/>
        </p:nvCxnSpPr>
        <p:spPr>
          <a:xfrm>
            <a:off x="5472500" y="2921350"/>
            <a:ext cx="237300" cy="10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3" name="Shape 223"/>
          <p:cNvSpPr txBox="1"/>
          <p:nvPr/>
        </p:nvSpPr>
        <p:spPr>
          <a:xfrm>
            <a:off x="5514550" y="4030850"/>
            <a:ext cx="20586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38761D"/>
                </a:solidFill>
              </a:rPr>
              <a:t>Takes care of Request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 Helpers in Play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200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Ok(“Hello world”)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404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NotFound(&lt;h1&gt;Page not Found&lt;/h1&gt;)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400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BadRequest(view.html.form(formWithErrors))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500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InternalServerError(“Oops”)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302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Redirect(“targetURL”)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Play!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Who uses Scala?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Steps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Download and Install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Create and Run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Routing and Controllers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Templates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ScalaTest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Activator</a:t>
            </a:r>
            <a:r>
              <a:rPr lang="en"/>
              <a:t>	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152475"/>
            <a:ext cx="8520600" cy="66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1C3B47"/>
                </a:solidFill>
                <a:highlight>
                  <a:srgbClr val="FFFFFF"/>
                </a:highlight>
              </a:rPr>
              <a:t>A browser-based tutorial engine offering </a:t>
            </a:r>
            <a:r>
              <a:rPr b="1" lang="en" sz="1400">
                <a:solidFill>
                  <a:srgbClr val="1C3B47"/>
                </a:solidFill>
                <a:highlight>
                  <a:srgbClr val="FFFFFF"/>
                </a:highlight>
              </a:rPr>
              <a:t>400+ </a:t>
            </a:r>
            <a:r>
              <a:rPr lang="en" sz="1400">
                <a:solidFill>
                  <a:srgbClr val="1C3B47"/>
                </a:solidFill>
                <a:highlight>
                  <a:srgbClr val="FFFFFF"/>
                </a:highlight>
              </a:rPr>
              <a:t>code templates to accelerate learning and productivity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14" y="1640299"/>
            <a:ext cx="5968912" cy="32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/>
              <a:t>Download &amp; Install: </a:t>
            </a:r>
            <a:r>
              <a:rPr b="1" lang="en" sz="2400" u="sng">
                <a:solidFill>
                  <a:schemeClr val="accent5"/>
                </a:solidFill>
                <a:hlinkClick r:id="rId3"/>
              </a:rPr>
              <a:t>http://www.playframework.com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50" y="1093925"/>
            <a:ext cx="7453499" cy="371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New Project from Activator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25" y="1152475"/>
            <a:ext cx="8349124" cy="31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4189650"/>
            <a:ext cx="8520600" cy="86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your project via IntelliJ IDEA or Eclipse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75" y="0"/>
            <a:ext cx="6858000" cy="40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3851575"/>
            <a:ext cx="8520600" cy="111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Running on http://localhost:9000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74" y="0"/>
            <a:ext cx="7087399" cy="36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Routing and Controller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7" y="1017725"/>
            <a:ext cx="5912524" cy="4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62" y="2045050"/>
            <a:ext cx="58102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500525" y="1521300"/>
            <a:ext cx="69546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routes defined in /conf/routes file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75" y="1277475"/>
            <a:ext cx="7220549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75" y="1017725"/>
            <a:ext cx="8247800" cy="38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Template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9" y="207450"/>
            <a:ext cx="8918299" cy="47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ScalaTest 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6725" y="1147025"/>
            <a:ext cx="8041200" cy="3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Play default test framework, the location for tests is in the “test” folder.</a:t>
            </a:r>
          </a:p>
          <a:p>
            <a:pPr indent="-6985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333333"/>
                </a:solidFill>
              </a:rPr>
              <a:t>You can run tests from the sbt console.</a:t>
            </a:r>
          </a:p>
          <a:p>
            <a:pPr indent="-6985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None/>
            </a:pPr>
            <a:r>
              <a:rPr lang="en">
                <a:solidFill>
                  <a:srgbClr val="333333"/>
                </a:solidFill>
              </a:rPr>
              <a:t>To run all tests, run </a:t>
            </a:r>
            <a:r>
              <a:rPr b="1" lang="en">
                <a:solidFill>
                  <a:srgbClr val="333333"/>
                </a:solidFill>
              </a:rPr>
              <a:t>test</a:t>
            </a:r>
            <a:r>
              <a:rPr lang="en">
                <a:solidFill>
                  <a:srgbClr val="333333"/>
                </a:solidFill>
              </a:rPr>
              <a:t>.</a:t>
            </a:r>
          </a:p>
          <a:p>
            <a:pPr indent="-6985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None/>
            </a:pPr>
            <a:r>
              <a:rPr lang="en">
                <a:solidFill>
                  <a:srgbClr val="333333"/>
                </a:solidFill>
              </a:rPr>
              <a:t>To run only one test class, run </a:t>
            </a:r>
            <a:r>
              <a:rPr b="1" lang="en">
                <a:solidFill>
                  <a:srgbClr val="333333"/>
                </a:solidFill>
              </a:rPr>
              <a:t>test-only </a:t>
            </a:r>
            <a:r>
              <a:rPr lang="en">
                <a:solidFill>
                  <a:srgbClr val="333333"/>
                </a:solidFill>
              </a:rPr>
              <a:t>followed by the name of the class, i.e.,test-only my.namespace.MySpec.</a:t>
            </a:r>
          </a:p>
          <a:p>
            <a:pPr indent="-6985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None/>
            </a:pPr>
            <a:r>
              <a:rPr lang="en">
                <a:solidFill>
                  <a:srgbClr val="333333"/>
                </a:solidFill>
              </a:rPr>
              <a:t>To run only the tests that have failed, run </a:t>
            </a:r>
            <a:r>
              <a:rPr b="1" lang="en">
                <a:solidFill>
                  <a:srgbClr val="333333"/>
                </a:solidFill>
              </a:rPr>
              <a:t>test-quick</a:t>
            </a:r>
            <a:r>
              <a:rPr lang="en">
                <a:solidFill>
                  <a:srgbClr val="333333"/>
                </a:solidFill>
              </a:rPr>
              <a:t>.</a:t>
            </a:r>
          </a:p>
          <a:p>
            <a:pPr indent="-69850" lvl="0" marL="0" marR="0" rtl="0" algn="l">
              <a:lnSpc>
                <a:spcPct val="13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None/>
            </a:pPr>
            <a:r>
              <a:rPr lang="en">
                <a:solidFill>
                  <a:srgbClr val="333333"/>
                </a:solidFill>
              </a:rPr>
              <a:t>To run tests continually, run a command with a tilde in front, i.e.,</a:t>
            </a:r>
            <a:r>
              <a:rPr b="1" lang="en">
                <a:solidFill>
                  <a:srgbClr val="333333"/>
                </a:solidFill>
              </a:rPr>
              <a:t> ~test-quick</a:t>
            </a:r>
            <a:r>
              <a:rPr lang="en">
                <a:solidFill>
                  <a:srgbClr val="333333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25" y="338850"/>
            <a:ext cx="8038449" cy="44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87" y="95687"/>
            <a:ext cx="7269824" cy="495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4" y="138375"/>
            <a:ext cx="8938749" cy="48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2101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Scala Community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Community - Scala Center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49" y="1171749"/>
            <a:ext cx="7099673" cy="34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MOOC Courses on Coursera offered by EPFL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49" y="1017725"/>
            <a:ext cx="4158100" cy="38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Official Conference: Scala Days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99" y="1183127"/>
            <a:ext cx="7102575" cy="38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2020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Learning Resources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Resources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Scala Exercises</a:t>
            </a:r>
            <a:r>
              <a:rPr b="1" lang="en"/>
              <a:t> </a:t>
            </a:r>
            <a:r>
              <a:rPr lang="en"/>
              <a:t>Powered by 47 Deg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Scala School</a:t>
            </a:r>
            <a:r>
              <a:rPr lang="en"/>
              <a:t> Powered by Twitter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Scala Puzzlers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Interactive Tour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22200" y="2223750"/>
            <a:ext cx="8499600" cy="69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000000"/>
                </a:solidFill>
              </a:rPr>
              <a:t>Libraries and Tools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Scala Trend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49" y="1173400"/>
            <a:ext cx="6655074" cy="39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Scala and why should you care ?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4674900" cy="38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== </a:t>
            </a:r>
            <a:r>
              <a:rPr b="1" lang="en"/>
              <a:t>Scalable Language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is created by </a:t>
            </a:r>
            <a:r>
              <a:rPr b="1" lang="en"/>
              <a:t>Martin Odersky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Designed to express </a:t>
            </a:r>
            <a:r>
              <a:rPr b="1" lang="en"/>
              <a:t>common</a:t>
            </a:r>
            <a:r>
              <a:rPr lang="en"/>
              <a:t> programming patterns in a </a:t>
            </a:r>
            <a:r>
              <a:rPr b="1" lang="en"/>
              <a:t>concise</a:t>
            </a:r>
            <a:r>
              <a:rPr lang="en"/>
              <a:t>, </a:t>
            </a:r>
            <a:r>
              <a:rPr b="1" lang="en"/>
              <a:t>elegant</a:t>
            </a:r>
            <a:r>
              <a:rPr lang="en"/>
              <a:t>, and </a:t>
            </a:r>
            <a:r>
              <a:rPr b="1" lang="en"/>
              <a:t>type-safe</a:t>
            </a:r>
            <a:r>
              <a:rPr lang="en"/>
              <a:t> way.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500" y="1266509"/>
            <a:ext cx="2805924" cy="36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Awesome Scala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00" y="1017725"/>
            <a:ext cx="6730942" cy="39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Scala.js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50" y="1184024"/>
            <a:ext cx="7145724" cy="37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Scala Fiddle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1191107"/>
            <a:ext cx="8832298" cy="414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Typelevel.org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03" y="1359699"/>
            <a:ext cx="7758421" cy="3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Typelevel.org</a:t>
            </a:r>
            <a:r>
              <a:rPr lang="en"/>
              <a:t>: Events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475" y="1533125"/>
            <a:ext cx="5938374" cy="335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Typelevel.org</a:t>
            </a:r>
            <a:r>
              <a:rPr lang="en"/>
              <a:t>: Projects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999" y="1269799"/>
            <a:ext cx="6877799" cy="3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http://www.lightbend.com/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http://www.scala-lang.org/what-is-scala.html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http://scala.epfl.ch/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http://www.playframework.com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 Brief Intro to Scala, Tim Underwood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Let’s Play With Scala, Harsh Shama Khandal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Introduction to Scala Lecture 1, CMSC 331 SD Vick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11700" y="60810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非常感谢T_T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558150" y="1535400"/>
            <a:ext cx="80277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/>
              <a:t>主讲人DY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评委Matt Xu, 裴立全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组织者沈恬, 邹蓉, </a:t>
            </a:r>
            <a:r>
              <a:rPr lang="en" sz="2000">
                <a:solidFill>
                  <a:srgbClr val="000000"/>
                </a:solidFill>
              </a:rPr>
              <a:t>小侠, 轮子哥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视频编辑慧敏 文字编辑小太阳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太阁x地区组, 讨论组, 博客组各组长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谢谢BitTiger.io平台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000"/>
              <a:t>和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402" name="Shape 402"/>
          <p:cNvSpPr txBox="1"/>
          <p:nvPr/>
        </p:nvSpPr>
        <p:spPr>
          <a:xfrm>
            <a:off x="4236300" y="3846250"/>
            <a:ext cx="6714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/>
              <a:t>你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349" y="1814575"/>
            <a:ext cx="1075849" cy="10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4817425" y="1493575"/>
            <a:ext cx="1217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DY Linkedin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8975" y="3121075"/>
            <a:ext cx="1496100" cy="14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x="6237783" y="3121079"/>
            <a:ext cx="4240500" cy="1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关注太阁微信 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论码农的自我修养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获得更多技术分享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微信: </a:t>
            </a:r>
            <a:r>
              <a:rPr lang="en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bit_tiger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官网: </a:t>
            </a:r>
            <a:r>
              <a:rPr lang="en" sz="1400">
                <a:solidFill>
                  <a:srgbClr val="ED7D31"/>
                </a:solidFill>
                <a:latin typeface="Calibri"/>
                <a:ea typeface="Calibri"/>
                <a:cs typeface="Calibri"/>
                <a:sym typeface="Calibri"/>
              </a:rPr>
              <a:t>BitTiger.io</a:t>
            </a:r>
          </a:p>
        </p:txBody>
      </p:sp>
      <p:sp>
        <p:nvSpPr>
          <p:cNvPr id="412" name="Shape 412"/>
          <p:cNvSpPr/>
          <p:nvPr/>
        </p:nvSpPr>
        <p:spPr>
          <a:xfrm>
            <a:off x="6035125" y="1814575"/>
            <a:ext cx="23490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风羽, DY 负责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太阁xMOOC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组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Scala课程学习小组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欢迎大家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微信联系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Louis_Hamilton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报名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4788975" y="559875"/>
            <a:ext cx="1708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位于</a:t>
            </a:r>
            <a:r>
              <a:rPr b="1" lang="en"/>
              <a:t>西雅图</a:t>
            </a:r>
            <a:r>
              <a:rPr lang="en"/>
              <a:t>?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加两位区长为好友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一起学习刷题玩耍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1300" y="643475"/>
            <a:ext cx="560775" cy="5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7048050" y="1092750"/>
            <a:ext cx="682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800"/>
              <a:t>小石头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378900" y="1092750"/>
            <a:ext cx="682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轮子哥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1149" y="636388"/>
            <a:ext cx="560775" cy="55133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1547600" y="1860100"/>
            <a:ext cx="13884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</a:rPr>
              <a:t>问   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Language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976900" cy="39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b="1" lang="en" sz="1400"/>
              <a:t>Static Language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Few errors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b="1" lang="en" sz="1400"/>
              <a:t>Strongly Typed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○"/>
            </a:pPr>
            <a:r>
              <a:rPr lang="en" sz="1400"/>
              <a:t>Type Inference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Runs on JVM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OOP combine Functional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Concurrency &amp; Distribution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Scala Basics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Variables and Values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Functions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Scala Collections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Traits and Classes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 Basics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Variables and Values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Functions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Lambda Function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Closure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Partial Function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Higher-order Function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Scala Collections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Traits and Classes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 Basics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Variables and Values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Functions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Lambda Function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Closure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Partial Function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Higher-order Function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en">
                <a:solidFill>
                  <a:srgbClr val="FF0000"/>
                </a:solidFill>
              </a:rPr>
              <a:t>Scala Collections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Traits and Classes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